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audio1.bin" ContentType="audio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AE0DB1"/>
    <a:srgbClr val="0C02C8"/>
    <a:srgbClr val="0502BD"/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552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printerSettings" Target="printerSettings/printerSettings1.bin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19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,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34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emf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emf"/><Relationship Id="rId5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image" Target="../media/image10.emf"/><Relationship Id="rId4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3" Type="http://schemas.openxmlformats.org/officeDocument/2006/relationships/image" Target="../media/image7.emf"/><Relationship Id="rId5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emf"/><Relationship Id="rId7" Type="http://schemas.openxmlformats.org/officeDocument/2006/relationships/image" Target="../media/image16.emf"/><Relationship Id="rId11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8" Type="http://schemas.openxmlformats.org/officeDocument/2006/relationships/image" Target="../media/image17.emf"/><Relationship Id="rId13" Type="http://schemas.openxmlformats.org/officeDocument/2006/relationships/image" Target="../media/image21.emf"/><Relationship Id="rId10" Type="http://schemas.openxmlformats.org/officeDocument/2006/relationships/image" Target="../media/image19.emf"/><Relationship Id="rId5" Type="http://schemas.openxmlformats.org/officeDocument/2006/relationships/image" Target="../media/image14.emf"/><Relationship Id="rId12" Type="http://schemas.openxmlformats.org/officeDocument/2006/relationships/image" Target="../media/image20.emf"/><Relationship Id="rId2" Type="http://schemas.openxmlformats.org/officeDocument/2006/relationships/image" Target="../media/image11.emf"/><Relationship Id="rId9" Type="http://schemas.openxmlformats.org/officeDocument/2006/relationships/image" Target="../media/image18.emf"/><Relationship Id="rId3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3" Type="http://schemas.openxmlformats.org/officeDocument/2006/relationships/image" Target="../media/image2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3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Relationship Id="rId3" Type="http://schemas.openxmlformats.org/officeDocument/2006/relationships/image" Target="../media/image27.emf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image" Target="../media/image30.emf"/><Relationship Id="rId5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5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2.png"/><Relationship Id="rId5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Relationship Id="rId3" Type="http://schemas.openxmlformats.org/officeDocument/2006/relationships/image" Target="../media/image36.emf"/><Relationship Id="rId5" Type="http://schemas.openxmlformats.org/officeDocument/2006/relationships/image" Target="../media/image38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3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emf"/><Relationship Id="rId3" Type="http://schemas.openxmlformats.org/officeDocument/2006/relationships/image" Target="../media/image41.emf"/><Relationship Id="rId5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090"/>
            <a:ext cx="8229600" cy="939759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solidFill>
                  <a:srgbClr val="FF0000"/>
                </a:solidFill>
              </a:rPr>
              <a:t>HOW DO YOU GET THOSE LOVELY CURVES?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112" y="820052"/>
            <a:ext cx="8844158" cy="56661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660066"/>
                </a:solidFill>
              </a:rPr>
              <a:t>Unfortunately</a:t>
            </a:r>
            <a:r>
              <a:rPr lang="en-US" b="1" dirty="0" smtClean="0">
                <a:solidFill>
                  <a:srgbClr val="0000FF"/>
                </a:solidFill>
              </a:rPr>
              <a:t> the only curves we can draw (</a:t>
            </a:r>
            <a:r>
              <a:rPr lang="en-US" b="1" i="1" dirty="0" smtClean="0">
                <a:solidFill>
                  <a:srgbClr val="008000"/>
                </a:solidFill>
              </a:rPr>
              <a:t>so far, you’ll learn more later</a:t>
            </a:r>
            <a:r>
              <a:rPr lang="en-US" b="1" dirty="0" smtClean="0">
                <a:solidFill>
                  <a:srgbClr val="0000FF"/>
                </a:solidFill>
              </a:rPr>
              <a:t>) are graphs of functions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oday, with any decent graphing calculator, you don’t have to draw anything, it’s done for you!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Quite often, however, one has little information about              itself, one has instead more specific knowledge about               (</a:t>
            </a:r>
            <a:r>
              <a:rPr lang="en-US" b="1" dirty="0" smtClean="0">
                <a:solidFill>
                  <a:srgbClr val="AE0DB1"/>
                </a:solidFill>
              </a:rPr>
              <a:t>like on a differential equation</a:t>
            </a:r>
            <a:r>
              <a:rPr lang="en-US" b="1" dirty="0" smtClean="0">
                <a:solidFill>
                  <a:srgbClr val="0000FF"/>
                </a:solidFill>
              </a:rPr>
              <a:t>) and even       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 it’s helpful to know what effects the values of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880" y="1839932"/>
            <a:ext cx="2011540" cy="6254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289" y="4052761"/>
            <a:ext cx="1014222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5254" y="4546601"/>
            <a:ext cx="1167892" cy="568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8446" y="5115180"/>
            <a:ext cx="10414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5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30200"/>
            <a:ext cx="8636000" cy="6273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and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have on the appearance of the graph of      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look first at what information is provided by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make life easy for ourselves and make (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just for this lecture!</a:t>
            </a:r>
            <a:r>
              <a:rPr lang="en-US" b="1" dirty="0" smtClean="0">
                <a:solidFill>
                  <a:srgbClr val="0000FF"/>
                </a:solidFill>
              </a:rPr>
              <a:t> ) the following basic  assumptions about              :</a:t>
            </a:r>
          </a:p>
          <a:p>
            <a:pPr marL="571500" indent="-571500">
              <a:buFont typeface="+mj-lt"/>
              <a:buAutoNum type="romanUcPeriod"/>
            </a:pPr>
            <a:r>
              <a:rPr lang="en-US" b="1" dirty="0" smtClean="0">
                <a:solidFill>
                  <a:srgbClr val="0000FF"/>
                </a:solidFill>
              </a:rPr>
              <a:t>It is continuous wherever defined.</a:t>
            </a:r>
          </a:p>
          <a:p>
            <a:pPr marL="571500" indent="-571500">
              <a:buFont typeface="+mj-lt"/>
              <a:buAutoNum type="romanUcPeriod"/>
            </a:pPr>
            <a:r>
              <a:rPr lang="en-US" b="1" dirty="0" smtClean="0">
                <a:solidFill>
                  <a:srgbClr val="0000FF"/>
                </a:solidFill>
              </a:rPr>
              <a:t>It is differentiable at any point                      inside some open interval             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               where it  is defined.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454" y="344361"/>
            <a:ext cx="1167892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8553" y="368301"/>
            <a:ext cx="1260094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7578" y="883051"/>
            <a:ext cx="1115644" cy="6254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2286" y="2067288"/>
            <a:ext cx="1167892" cy="5685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610" y="3626251"/>
            <a:ext cx="1115644" cy="6254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4857" y="4854194"/>
            <a:ext cx="1936242" cy="5532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031" y="5909818"/>
            <a:ext cx="1137158" cy="55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35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30200"/>
            <a:ext cx="8559800" cy="6248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OK, here we go: let                             (</a:t>
            </a:r>
            <a:r>
              <a:rPr lang="en-US" b="1" dirty="0" smtClean="0">
                <a:solidFill>
                  <a:srgbClr val="008000"/>
                </a:solidFill>
              </a:rPr>
              <a:t>says nothing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Theorem. </a:t>
            </a:r>
            <a:r>
              <a:rPr lang="en-US" b="1" dirty="0" smtClean="0">
                <a:solidFill>
                  <a:srgbClr val="0000FF"/>
                </a:solidFill>
              </a:rPr>
              <a:t>Let                           . Then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implies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       is increasing on              .</a:t>
            </a:r>
          </a:p>
          <a:p>
            <a:pPr marL="514350" indent="-514350">
              <a:spcBef>
                <a:spcPts val="3168"/>
              </a:spcBef>
              <a:buFont typeface="+mj-lt"/>
              <a:buAutoNum type="arabicPeriod" startAt="2"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</a:t>
            </a:r>
            <a:r>
              <a:rPr lang="en-US" b="1" dirty="0">
                <a:solidFill>
                  <a:srgbClr val="0000FF"/>
                </a:solidFill>
              </a:rPr>
              <a:t>implies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      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0000FF"/>
                </a:solidFill>
              </a:rPr>
              <a:t>is </a:t>
            </a:r>
            <a:r>
              <a:rPr lang="en-US" b="1" dirty="0" smtClean="0">
                <a:solidFill>
                  <a:srgbClr val="0000FF"/>
                </a:solidFill>
              </a:rPr>
              <a:t>decreasing </a:t>
            </a:r>
            <a:r>
              <a:rPr lang="en-US" b="1" dirty="0">
                <a:solidFill>
                  <a:srgbClr val="0000FF"/>
                </a:solidFill>
              </a:rPr>
              <a:t>on              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Proof. </a:t>
            </a: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Easy application of the </a:t>
            </a:r>
            <a:r>
              <a:rPr lang="en-US" b="1" dirty="0" smtClean="0">
                <a:solidFill>
                  <a:srgbClr val="FF1ADC"/>
                </a:solidFill>
              </a:rPr>
              <a:t>Mean Value Theorem</a:t>
            </a:r>
            <a:r>
              <a:rPr lang="en-US" b="1" dirty="0" smtClean="0">
                <a:solidFill>
                  <a:srgbClr val="0000FF"/>
                </a:solidFill>
              </a:rPr>
              <a:t>)   Pick two points        and      , both inside                , with               .  Then, by the </a:t>
            </a:r>
            <a:r>
              <a:rPr lang="en-US" b="1" dirty="0" smtClean="0">
                <a:solidFill>
                  <a:srgbClr val="FF1ADC"/>
                </a:solidFill>
              </a:rPr>
              <a:t>MVT</a:t>
            </a:r>
          </a:p>
          <a:p>
            <a:pPr marL="514350" indent="-514350">
              <a:buFont typeface="+mj-lt"/>
              <a:buAutoNum type="alphaLcPeriod"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FF1ADC"/>
                </a:solidFill>
              </a:rPr>
              <a:t>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7104" y="406400"/>
            <a:ext cx="2289683" cy="5071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310" y="913511"/>
            <a:ext cx="2197481" cy="5532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969" y="1512761"/>
            <a:ext cx="4809871" cy="5685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066" y="2106784"/>
            <a:ext cx="371881" cy="5578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2054" y="2085594"/>
            <a:ext cx="1167892" cy="55321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969" y="3554584"/>
            <a:ext cx="371881" cy="55782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454" y="3559194"/>
            <a:ext cx="1167892" cy="5532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102" y="3009945"/>
            <a:ext cx="4809871" cy="5685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9391" y="4798187"/>
            <a:ext cx="338074" cy="39954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1664" y="4794758"/>
            <a:ext cx="291973" cy="3995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70673" y="5168900"/>
            <a:ext cx="1137158" cy="55321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94519" y="5278374"/>
            <a:ext cx="1167892" cy="4302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7207" y="5723573"/>
            <a:ext cx="7622032" cy="5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342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79400"/>
            <a:ext cx="8636000" cy="6324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w</a:t>
            </a:r>
            <a:r>
              <a:rPr lang="en-US" b="1" dirty="0" smtClean="0">
                <a:solidFill>
                  <a:srgbClr val="0000FF"/>
                </a:solidFill>
              </a:rPr>
              <a:t>hich proves 1. Also</a:t>
            </a:r>
          </a:p>
          <a:p>
            <a:pPr marL="514350" indent="-514350">
              <a:buFont typeface="+mj-lt"/>
              <a:buAutoNum type="alphaLcPeriod" startAt="2"/>
            </a:pPr>
            <a:r>
              <a:rPr lang="en-US" b="1" dirty="0" smtClean="0">
                <a:solidFill>
                  <a:srgbClr val="0000FF"/>
                </a:solidFill>
              </a:rPr>
              <a:t>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w</a:t>
            </a:r>
            <a:r>
              <a:rPr lang="en-US" b="1" dirty="0" smtClean="0">
                <a:solidFill>
                  <a:srgbClr val="0000FF"/>
                </a:solidFill>
              </a:rPr>
              <a:t>hich proves 2.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theorem gives us an easy way to check if a point     , where                      ,  is a local maximum or a local minimum. It is based on two simple observations: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you are standing …</a:t>
            </a:r>
          </a:p>
          <a:p>
            <a:pPr marL="514350" indent="-514350">
              <a:buFont typeface="+mj-lt"/>
              <a:buAutoNum type="alphaLcPeriod"/>
            </a:pPr>
            <a:r>
              <a:rPr lang="en-US" b="1" dirty="0" smtClean="0">
                <a:solidFill>
                  <a:srgbClr val="0000FF"/>
                </a:solidFill>
              </a:rPr>
              <a:t>At the bottom of a valley the ground comes down on one side and goes up on the other.</a:t>
            </a:r>
          </a:p>
          <a:p>
            <a:pPr marL="514350" indent="-514350">
              <a:buFont typeface="+mj-lt"/>
              <a:buAutoNum type="alphaLcPeriod"/>
            </a:pPr>
            <a:r>
              <a:rPr lang="en-US" b="1" dirty="0" smtClean="0">
                <a:solidFill>
                  <a:srgbClr val="0000FF"/>
                </a:solidFill>
              </a:rPr>
              <a:t>At the top of a hill the ground comes up on one side and goes down on the other.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784" y="877761"/>
            <a:ext cx="7622032" cy="56857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631" y="2447494"/>
            <a:ext cx="261239" cy="2919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1978" y="2295094"/>
            <a:ext cx="2028444" cy="5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989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54000"/>
            <a:ext cx="8636000" cy="635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Using the derivative we get what is known as (</a:t>
            </a:r>
            <a:r>
              <a:rPr lang="en-US" b="1" dirty="0" smtClean="0">
                <a:solidFill>
                  <a:srgbClr val="008000"/>
                </a:solidFill>
              </a:rPr>
              <a:t>simple idea, big name</a:t>
            </a:r>
            <a:r>
              <a:rPr lang="en-US" b="1" dirty="0" smtClean="0">
                <a:solidFill>
                  <a:srgbClr val="0000FF"/>
                </a:solidFill>
              </a:rPr>
              <a:t>) the </a:t>
            </a:r>
            <a:r>
              <a:rPr lang="en-US" b="1" dirty="0" smtClean="0">
                <a:solidFill>
                  <a:srgbClr val="FF0000"/>
                </a:solidFill>
              </a:rPr>
              <a:t>First Derivative Test</a:t>
            </a:r>
            <a:r>
              <a:rPr lang="en-US" b="1" dirty="0" smtClean="0">
                <a:solidFill>
                  <a:srgbClr val="0000FF"/>
                </a:solidFill>
              </a:rPr>
              <a:t>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                       . The following table holds: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534" y="1360361"/>
            <a:ext cx="2028444" cy="568579"/>
          </a:xfrm>
          <a:prstGeom prst="rect">
            <a:avLst/>
          </a:prstGeom>
        </p:spPr>
      </p:pic>
      <p:pic>
        <p:nvPicPr>
          <p:cNvPr id="2" name="Picture 1" descr="Picture 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58" y="2018314"/>
            <a:ext cx="8537236" cy="475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76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03200"/>
            <a:ext cx="8636000" cy="640080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Clearly, in order to sketch a graph of      , it helps to know where the function is increasing and where it is decreasing.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theorem tells us that we must find where the first derivative is positive and where it is negative.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Therefore, In order </a:t>
            </a:r>
            <a:r>
              <a:rPr lang="en-US" b="1" dirty="0">
                <a:solidFill>
                  <a:srgbClr val="0000FF"/>
                </a:solidFill>
              </a:rPr>
              <a:t>to find where the function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is increasing or decreasing we simply compute the derivative and</a:t>
            </a:r>
          </a:p>
          <a:p>
            <a:pPr marL="514350" indent="-514350">
              <a:lnSpc>
                <a:spcPct val="120000"/>
              </a:lnSpc>
              <a:buFont typeface="+mj-lt"/>
              <a:buAutoNum type="alphaUcPeriod"/>
            </a:pPr>
            <a:r>
              <a:rPr lang="en-US" b="1" dirty="0">
                <a:solidFill>
                  <a:srgbClr val="0000FF"/>
                </a:solidFill>
              </a:rPr>
              <a:t>Find where it is 0 or undefined, say</a:t>
            </a:r>
          </a:p>
          <a:p>
            <a:pPr marL="514350" indent="-514350">
              <a:lnSpc>
                <a:spcPct val="120000"/>
              </a:lnSpc>
              <a:buFont typeface="+mj-lt"/>
              <a:buAutoNum type="alphaUcPeriod"/>
            </a:pPr>
            <a:r>
              <a:rPr lang="en-US" b="1" dirty="0">
                <a:solidFill>
                  <a:srgbClr val="0000FF"/>
                </a:solidFill>
              </a:rPr>
              <a:t>Find its sign between two consecutive          and apply the theorem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265" y="4541520"/>
            <a:ext cx="1690370" cy="6705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7692" y="5241925"/>
            <a:ext cx="691515" cy="5378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381" y="273539"/>
            <a:ext cx="371881" cy="5578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6624" y="2991339"/>
            <a:ext cx="371881" cy="55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033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30200"/>
            <a:ext cx="8559800" cy="6197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One last geometric notion is needed before we can draw all those beautiful curves. We know by now what it means for a curve to go up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down                       . But …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here are two ways to go down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9889" y="1360805"/>
            <a:ext cx="1858010" cy="5168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045" y="1953895"/>
            <a:ext cx="1858010" cy="516890"/>
          </a:xfrm>
          <a:prstGeom prst="rect">
            <a:avLst/>
          </a:prstGeom>
        </p:spPr>
      </p:pic>
      <p:pic>
        <p:nvPicPr>
          <p:cNvPr id="6" name="Picture 5" descr="DownDow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740" y="3251873"/>
            <a:ext cx="2231009" cy="2640029"/>
          </a:xfrm>
          <a:prstGeom prst="rect">
            <a:avLst/>
          </a:prstGeom>
        </p:spPr>
      </p:pic>
      <p:pic>
        <p:nvPicPr>
          <p:cNvPr id="7" name="Picture 6" descr="DownUp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203" y="3330661"/>
            <a:ext cx="1673257" cy="215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063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10600" cy="635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two ways to go up: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How can we tell them apart? Looking again at the pictures we get the four figures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UpDow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33" y="922868"/>
            <a:ext cx="1859175" cy="2045093"/>
          </a:xfrm>
          <a:prstGeom prst="rect">
            <a:avLst/>
          </a:prstGeom>
        </p:spPr>
      </p:pic>
      <p:pic>
        <p:nvPicPr>
          <p:cNvPr id="5" name="Picture 4" descr="UpU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700" y="922868"/>
            <a:ext cx="1952133" cy="2138050"/>
          </a:xfrm>
          <a:prstGeom prst="rect">
            <a:avLst/>
          </a:prstGeom>
        </p:spPr>
      </p:pic>
      <p:pic>
        <p:nvPicPr>
          <p:cNvPr id="6" name="Picture 5" descr="DownDow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464" y="4322018"/>
            <a:ext cx="2231009" cy="2640029"/>
          </a:xfrm>
          <a:prstGeom prst="rect">
            <a:avLst/>
          </a:prstGeom>
        </p:spPr>
      </p:pic>
      <p:pic>
        <p:nvPicPr>
          <p:cNvPr id="7" name="Picture 6" descr="UpDow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733" y="4440375"/>
            <a:ext cx="1859175" cy="2045093"/>
          </a:xfrm>
          <a:prstGeom prst="rect">
            <a:avLst/>
          </a:prstGeom>
        </p:spPr>
      </p:pic>
      <p:pic>
        <p:nvPicPr>
          <p:cNvPr id="8" name="Picture 7" descr="UpU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440375"/>
            <a:ext cx="1952133" cy="2138050"/>
          </a:xfrm>
          <a:prstGeom prst="rect">
            <a:avLst/>
          </a:prstGeom>
        </p:spPr>
      </p:pic>
      <p:pic>
        <p:nvPicPr>
          <p:cNvPr id="9" name="Picture 8" descr="DownUp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207" y="4498156"/>
            <a:ext cx="1673257" cy="215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398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279400"/>
            <a:ext cx="8585200" cy="6248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the first and third figures the curve is always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a</a:t>
            </a:r>
            <a:r>
              <a:rPr lang="en-US" b="1" dirty="0" smtClean="0">
                <a:solidFill>
                  <a:srgbClr val="FF0000"/>
                </a:solidFill>
              </a:rPr>
              <a:t>bove its tangent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the second and fourth ones the curve is always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b</a:t>
            </a:r>
            <a:r>
              <a:rPr lang="en-US" b="1" dirty="0" smtClean="0">
                <a:solidFill>
                  <a:srgbClr val="FF0000"/>
                </a:solidFill>
              </a:rPr>
              <a:t>elow its tangent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UpU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207769"/>
            <a:ext cx="1952133" cy="2138050"/>
          </a:xfrm>
          <a:prstGeom prst="rect">
            <a:avLst/>
          </a:prstGeom>
        </p:spPr>
      </p:pic>
      <p:pic>
        <p:nvPicPr>
          <p:cNvPr id="5" name="Picture 4" descr="DownU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607" y="1189175"/>
            <a:ext cx="1673257" cy="2156644"/>
          </a:xfrm>
          <a:prstGeom prst="rect">
            <a:avLst/>
          </a:prstGeom>
        </p:spPr>
      </p:pic>
      <p:pic>
        <p:nvPicPr>
          <p:cNvPr id="6" name="Picture 5" descr="UpDow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33" y="4389575"/>
            <a:ext cx="1859175" cy="2045093"/>
          </a:xfrm>
          <a:prstGeom prst="rect">
            <a:avLst/>
          </a:prstGeom>
        </p:spPr>
      </p:pic>
      <p:pic>
        <p:nvPicPr>
          <p:cNvPr id="7" name="Picture 6" descr="DownDow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064" y="4220418"/>
            <a:ext cx="2231009" cy="264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380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30200"/>
            <a:ext cx="8534400" cy="6172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“</a:t>
            </a:r>
            <a:r>
              <a:rPr lang="en-US" b="1" u="sng" dirty="0" smtClean="0">
                <a:solidFill>
                  <a:srgbClr val="FF0000"/>
                </a:solidFill>
              </a:rPr>
              <a:t>above</a:t>
            </a:r>
            <a:r>
              <a:rPr lang="en-US" b="1" dirty="0" smtClean="0">
                <a:solidFill>
                  <a:srgbClr val="0000FF"/>
                </a:solidFill>
              </a:rPr>
              <a:t>” case is called </a:t>
            </a:r>
            <a:r>
              <a:rPr lang="en-US" b="1" dirty="0" smtClean="0">
                <a:solidFill>
                  <a:srgbClr val="FF0000"/>
                </a:solidFill>
              </a:rPr>
              <a:t>“CONCAVE UP”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“</a:t>
            </a:r>
            <a:r>
              <a:rPr lang="en-US" b="1" dirty="0" smtClean="0">
                <a:solidFill>
                  <a:srgbClr val="FF0000"/>
                </a:solidFill>
              </a:rPr>
              <a:t>below</a:t>
            </a:r>
            <a:r>
              <a:rPr lang="en-US" b="1" dirty="0" smtClean="0">
                <a:solidFill>
                  <a:srgbClr val="0000FF"/>
                </a:solidFill>
              </a:rPr>
              <a:t>” case is called </a:t>
            </a:r>
            <a:r>
              <a:rPr lang="en-US" b="1" dirty="0" smtClean="0">
                <a:solidFill>
                  <a:srgbClr val="FF0000"/>
                </a:solidFill>
              </a:rPr>
              <a:t>“CONCAVE DOWN”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To tell them apart we observe that in the “</a:t>
            </a:r>
            <a:r>
              <a:rPr lang="en-US" b="1" dirty="0" smtClean="0">
                <a:solidFill>
                  <a:srgbClr val="008000"/>
                </a:solidFill>
              </a:rPr>
              <a:t>UP</a:t>
            </a:r>
            <a:r>
              <a:rPr lang="en-US" b="1" dirty="0" smtClean="0">
                <a:solidFill>
                  <a:srgbClr val="0000FF"/>
                </a:solidFill>
              </a:rPr>
              <a:t>” case </a:t>
            </a:r>
            <a:r>
              <a:rPr lang="en-US" b="1" dirty="0" smtClean="0">
                <a:solidFill>
                  <a:srgbClr val="008000"/>
                </a:solidFill>
              </a:rPr>
              <a:t>the slope of the tangent is going up, while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8000"/>
                </a:solidFill>
              </a:rPr>
              <a:t>In the “DOWN</a:t>
            </a:r>
            <a:r>
              <a:rPr lang="en-US" b="1" dirty="0" smtClean="0">
                <a:solidFill>
                  <a:srgbClr val="0000FF"/>
                </a:solidFill>
              </a:rPr>
              <a:t>” case the slope of the tangent is going </a:t>
            </a:r>
            <a:r>
              <a:rPr lang="en-US" b="1" dirty="0" smtClean="0">
                <a:solidFill>
                  <a:srgbClr val="008000"/>
                </a:solidFill>
              </a:rPr>
              <a:t>down</a:t>
            </a:r>
            <a:r>
              <a:rPr lang="en-US" b="1" dirty="0" smtClean="0">
                <a:solidFill>
                  <a:srgbClr val="0000FF"/>
                </a:solidFill>
              </a:rPr>
              <a:t>. Therefore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the </a:t>
            </a:r>
            <a:r>
              <a:rPr lang="en-US" b="1" dirty="0" smtClean="0">
                <a:solidFill>
                  <a:srgbClr val="FF0000"/>
                </a:solidFill>
              </a:rPr>
              <a:t>UP</a:t>
            </a:r>
            <a:r>
              <a:rPr lang="en-US" b="1" dirty="0" smtClean="0">
                <a:solidFill>
                  <a:srgbClr val="0000FF"/>
                </a:solidFill>
              </a:rPr>
              <a:t> case the first derivative is </a:t>
            </a:r>
            <a:r>
              <a:rPr lang="en-US" b="1" dirty="0" smtClean="0">
                <a:solidFill>
                  <a:srgbClr val="FF0000"/>
                </a:solidFill>
              </a:rPr>
              <a:t>increasing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the </a:t>
            </a:r>
            <a:r>
              <a:rPr lang="en-US" b="1" dirty="0" smtClean="0">
                <a:solidFill>
                  <a:srgbClr val="660066"/>
                </a:solidFill>
              </a:rPr>
              <a:t>DOWN</a:t>
            </a:r>
            <a:r>
              <a:rPr lang="en-US" b="1" dirty="0" smtClean="0">
                <a:solidFill>
                  <a:srgbClr val="0000FF"/>
                </a:solidFill>
              </a:rPr>
              <a:t> case the first derivative is </a:t>
            </a:r>
            <a:r>
              <a:rPr lang="en-US" b="1" dirty="0" smtClean="0">
                <a:solidFill>
                  <a:srgbClr val="660066"/>
                </a:solidFill>
              </a:rPr>
              <a:t>de-creasing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I</a:t>
            </a:r>
            <a:r>
              <a:rPr lang="en-US" b="1" dirty="0" smtClean="0">
                <a:solidFill>
                  <a:srgbClr val="0000FF"/>
                </a:solidFill>
              </a:rPr>
              <a:t>f we are lucky enough to have a second </a:t>
            </a:r>
            <a:r>
              <a:rPr lang="en-US" b="1" dirty="0" err="1" smtClean="0">
                <a:solidFill>
                  <a:srgbClr val="0000FF"/>
                </a:solidFill>
              </a:rPr>
              <a:t>deriva-tive</a:t>
            </a:r>
            <a:r>
              <a:rPr lang="en-US" b="1" dirty="0" smtClean="0">
                <a:solidFill>
                  <a:srgbClr val="0000FF"/>
                </a:solidFill>
              </a:rPr>
              <a:t> we get the table I will show on the board.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66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04800"/>
            <a:ext cx="8585200" cy="629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One more piece of terminology to be learned: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As usual, let 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point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i</a:t>
            </a:r>
            <a:r>
              <a:rPr lang="en-US" b="1" dirty="0" smtClean="0">
                <a:solidFill>
                  <a:srgbClr val="0000FF"/>
                </a:solidFill>
              </a:rPr>
              <a:t>s called a </a:t>
            </a:r>
            <a:r>
              <a:rPr lang="en-US" b="1" dirty="0" smtClean="0">
                <a:solidFill>
                  <a:srgbClr val="FF0000"/>
                </a:solidFill>
              </a:rPr>
              <a:t>critical point </a:t>
            </a: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critical number, </a:t>
            </a:r>
            <a:r>
              <a:rPr lang="en-US" b="1" dirty="0" err="1" smtClean="0">
                <a:solidFill>
                  <a:srgbClr val="008000"/>
                </a:solidFill>
              </a:rPr>
              <a:t>doww</a:t>
            </a:r>
            <a:r>
              <a:rPr lang="en-US" b="1" dirty="0" smtClean="0">
                <a:solidFill>
                  <a:srgbClr val="0000FF"/>
                </a:solidFill>
              </a:rPr>
              <a:t>)  if one of the following four conditions holds: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AE0DB1"/>
                </a:solidFill>
              </a:rPr>
              <a:t>the end-points, if any, may be included</a:t>
            </a:r>
            <a:r>
              <a:rPr lang="en-US" b="1" dirty="0" smtClean="0">
                <a:solidFill>
                  <a:srgbClr val="0000FF"/>
                </a:solidFill>
              </a:rPr>
              <a:t>, </a:t>
            </a:r>
            <a:r>
              <a:rPr lang="en-US" b="1" dirty="0" err="1" smtClean="0">
                <a:solidFill>
                  <a:srgbClr val="AE0DB1"/>
                </a:solidFill>
              </a:rPr>
              <a:t>doww</a:t>
            </a:r>
            <a:r>
              <a:rPr lang="en-US" b="1" dirty="0" smtClean="0">
                <a:solidFill>
                  <a:srgbClr val="0000FF"/>
                </a:solidFill>
              </a:rPr>
              <a:t>)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we make the table (should look like …)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6409" y="959295"/>
            <a:ext cx="2289683" cy="5071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496" y="1542606"/>
            <a:ext cx="1198626" cy="399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414" y="3256460"/>
            <a:ext cx="6359172" cy="6879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958" y="4120060"/>
            <a:ext cx="6972777" cy="68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714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1600"/>
            <a:ext cx="8712200" cy="6756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… this: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from the table we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DRAW !!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8000"/>
                </a:solidFill>
              </a:rPr>
              <a:t>(If something does not fit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smtClean="0">
                <a:solidFill>
                  <a:srgbClr val="FF0000"/>
                </a:solidFill>
              </a:rPr>
              <a:t>we have made </a:t>
            </a:r>
            <a:r>
              <a:rPr lang="en-US" b="1" dirty="0" smtClean="0">
                <a:solidFill>
                  <a:srgbClr val="FF0000"/>
                </a:solidFill>
              </a:rPr>
              <a:t>an error!</a:t>
            </a:r>
            <a:r>
              <a:rPr lang="en-US" b="1" dirty="0" smtClean="0">
                <a:solidFill>
                  <a:srgbClr val="008000"/>
                </a:solidFill>
              </a:rPr>
              <a:t>)</a:t>
            </a:r>
            <a:endParaRPr lang="en-US" b="1" dirty="0">
              <a:solidFill>
                <a:srgbClr val="008000"/>
              </a:solidFill>
            </a:endParaRPr>
          </a:p>
        </p:txBody>
      </p:sp>
      <p:pic>
        <p:nvPicPr>
          <p:cNvPr id="4" name="Picture 3" descr="GridSmal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7" y="914368"/>
            <a:ext cx="8953414" cy="314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66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apping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54000"/>
            <a:ext cx="8585200" cy="6350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One</a:t>
            </a:r>
            <a:r>
              <a:rPr lang="en-US" b="1" dirty="0" smtClean="0">
                <a:solidFill>
                  <a:srgbClr val="FF0000"/>
                </a:solidFill>
              </a:rPr>
              <a:t> LAST </a:t>
            </a:r>
            <a:r>
              <a:rPr lang="en-US" b="1" dirty="0" smtClean="0">
                <a:solidFill>
                  <a:srgbClr val="0000FF"/>
                </a:solidFill>
              </a:rPr>
              <a:t>bit of terminology: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                               and                 such that …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p</a:t>
            </a:r>
            <a:r>
              <a:rPr lang="en-US" b="1" dirty="0" smtClean="0">
                <a:solidFill>
                  <a:srgbClr val="0000FF"/>
                </a:solidFill>
              </a:rPr>
              <a:t>assing through       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the concavity changes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</a:rPr>
              <a:t>orien-tation</a:t>
            </a:r>
            <a:r>
              <a:rPr lang="en-US" b="1" dirty="0" smtClean="0">
                <a:solidFill>
                  <a:srgbClr val="0000FF"/>
                </a:solidFill>
              </a:rPr>
              <a:t> (from </a:t>
            </a:r>
            <a:r>
              <a:rPr lang="en-US" b="1" dirty="0" smtClean="0">
                <a:solidFill>
                  <a:srgbClr val="FF0000"/>
                </a:solidFill>
              </a:rPr>
              <a:t>UP</a:t>
            </a:r>
            <a:r>
              <a:rPr lang="en-US" b="1" dirty="0" smtClean="0">
                <a:solidFill>
                  <a:srgbClr val="0000FF"/>
                </a:solidFill>
              </a:rPr>
              <a:t> to </a:t>
            </a:r>
            <a:r>
              <a:rPr lang="en-US" b="1" dirty="0" smtClean="0">
                <a:solidFill>
                  <a:srgbClr val="FF0000"/>
                </a:solidFill>
              </a:rPr>
              <a:t>DOWN</a:t>
            </a:r>
            <a:r>
              <a:rPr lang="en-US" b="1" dirty="0" smtClean="0">
                <a:solidFill>
                  <a:srgbClr val="0000FF"/>
                </a:solidFill>
              </a:rPr>
              <a:t> or from </a:t>
            </a:r>
            <a:r>
              <a:rPr lang="en-US" b="1" dirty="0" smtClean="0">
                <a:solidFill>
                  <a:srgbClr val="008000"/>
                </a:solidFill>
              </a:rPr>
              <a:t>DOWN</a:t>
            </a:r>
            <a:r>
              <a:rPr lang="en-US" b="1" dirty="0" smtClean="0">
                <a:solidFill>
                  <a:srgbClr val="0000FF"/>
                </a:solidFill>
              </a:rPr>
              <a:t> to</a:t>
            </a:r>
            <a:r>
              <a:rPr lang="en-US" b="1" dirty="0" smtClean="0">
                <a:solidFill>
                  <a:srgbClr val="008000"/>
                </a:solidFill>
              </a:rPr>
              <a:t> UP</a:t>
            </a:r>
            <a:r>
              <a:rPr lang="en-US" b="1" dirty="0" smtClean="0">
                <a:solidFill>
                  <a:srgbClr val="0000FF"/>
                </a:solidFill>
              </a:rPr>
              <a:t>).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this case we call       an “</a:t>
            </a:r>
            <a:r>
              <a:rPr lang="en-US" b="1" dirty="0" smtClean="0">
                <a:solidFill>
                  <a:srgbClr val="FF0000"/>
                </a:solidFill>
              </a:rPr>
              <a:t>inflection point</a:t>
            </a:r>
            <a:r>
              <a:rPr lang="en-US" b="1" dirty="0" smtClean="0">
                <a:solidFill>
                  <a:srgbClr val="0000FF"/>
                </a:solidFill>
              </a:rPr>
              <a:t>”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(or </a:t>
            </a:r>
            <a:r>
              <a:rPr lang="en-US" b="1" dirty="0" smtClean="0">
                <a:solidFill>
                  <a:srgbClr val="FF0000"/>
                </a:solidFill>
              </a:rPr>
              <a:t>inflection number</a:t>
            </a:r>
            <a:r>
              <a:rPr lang="en-US" b="1" dirty="0" smtClean="0">
                <a:solidFill>
                  <a:srgbClr val="0000FF"/>
                </a:solidFill>
              </a:rPr>
              <a:t>, </a:t>
            </a:r>
            <a:r>
              <a:rPr lang="en-US" b="1" dirty="0" err="1" smtClean="0">
                <a:solidFill>
                  <a:srgbClr val="0000FF"/>
                </a:solidFill>
              </a:rPr>
              <a:t>doww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an example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6600"/>
                </a:solidFill>
              </a:rPr>
              <a:t>Now go draw </a:t>
            </a:r>
            <a:r>
              <a:rPr lang="en-US" b="1" dirty="0" smtClean="0">
                <a:solidFill>
                  <a:srgbClr val="0000FF"/>
                </a:solidFill>
              </a:rPr>
              <a:t>!!     </a:t>
            </a:r>
            <a:r>
              <a:rPr lang="en-US" sz="4000" b="1" dirty="0" smtClean="0">
                <a:solidFill>
                  <a:srgbClr val="0000FF"/>
                </a:solidFill>
                <a:sym typeface="Wingdings"/>
              </a:rPr>
              <a:t></a:t>
            </a:r>
            <a:r>
              <a:rPr lang="en-US" b="1" dirty="0" smtClean="0">
                <a:solidFill>
                  <a:srgbClr val="0000FF"/>
                </a:solidFill>
              </a:rPr>
              <a:t>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183" y="806895"/>
            <a:ext cx="4686935" cy="5071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631" y="1479043"/>
            <a:ext cx="261239" cy="291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7540" y="2444243"/>
            <a:ext cx="261239" cy="291973"/>
          </a:xfrm>
          <a:prstGeom prst="rect">
            <a:avLst/>
          </a:prstGeom>
        </p:spPr>
      </p:pic>
      <p:pic>
        <p:nvPicPr>
          <p:cNvPr id="2" name="Picture 1" descr="Picture 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10076" y="1853968"/>
            <a:ext cx="1219048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975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4914</TotalTime>
  <Words>702</Words>
  <Application>Microsoft Macintosh PowerPoint</Application>
  <PresentationFormat>On-screen Show (4:3)</PresentationFormat>
  <Paragraphs>96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HOW DO YOU GET THOSE LOVELY CURVES?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535</cp:revision>
  <dcterms:created xsi:type="dcterms:W3CDTF">2011-08-21T14:29:24Z</dcterms:created>
  <dcterms:modified xsi:type="dcterms:W3CDTF">2011-10-10T20:06:12Z</dcterms:modified>
</cp:coreProperties>
</file>